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08" r:id="rId2"/>
    <p:sldId id="299" r:id="rId3"/>
    <p:sldId id="327" r:id="rId4"/>
    <p:sldId id="309" r:id="rId5"/>
    <p:sldId id="310" r:id="rId6"/>
    <p:sldId id="312" r:id="rId7"/>
    <p:sldId id="313" r:id="rId8"/>
    <p:sldId id="314" r:id="rId9"/>
    <p:sldId id="315" r:id="rId10"/>
    <p:sldId id="316" r:id="rId11"/>
    <p:sldId id="319" r:id="rId12"/>
    <p:sldId id="322" r:id="rId13"/>
    <p:sldId id="325" r:id="rId14"/>
    <p:sldId id="326" r:id="rId15"/>
    <p:sldId id="324" r:id="rId16"/>
    <p:sldId id="323" r:id="rId17"/>
    <p:sldId id="332" r:id="rId18"/>
    <p:sldId id="321" r:id="rId19"/>
    <p:sldId id="320" r:id="rId20"/>
    <p:sldId id="317" r:id="rId21"/>
    <p:sldId id="333" r:id="rId22"/>
    <p:sldId id="328" r:id="rId23"/>
    <p:sldId id="329" r:id="rId24"/>
    <p:sldId id="330" r:id="rId25"/>
    <p:sldId id="256" r:id="rId26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22590B-3425-4393-916A-948206D3992E}" v="7" dt="2020-09-17T01:14:12.0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CD22590B-3425-4393-916A-948206D3992E}"/>
    <pc:docChg chg="modSld">
      <pc:chgData name="siti mohtar" userId="fa34d19df649bcae" providerId="LiveId" clId="{CD22590B-3425-4393-916A-948206D3992E}" dt="2020-09-14T02:31:08.597" v="10" actId="20577"/>
      <pc:docMkLst>
        <pc:docMk/>
      </pc:docMkLst>
      <pc:sldChg chg="addSp modSp mod">
        <pc:chgData name="siti mohtar" userId="fa34d19df649bcae" providerId="LiveId" clId="{CD22590B-3425-4393-916A-948206D3992E}" dt="2020-09-14T02:31:08.597" v="10" actId="20577"/>
        <pc:sldMkLst>
          <pc:docMk/>
          <pc:sldMk cId="3401787836" sldId="299"/>
        </pc:sldMkLst>
        <pc:spChg chg="mod">
          <ac:chgData name="siti mohtar" userId="fa34d19df649bcae" providerId="LiveId" clId="{CD22590B-3425-4393-916A-948206D3992E}" dt="2020-09-14T02:31:08.597" v="10" actId="20577"/>
          <ac:spMkLst>
            <pc:docMk/>
            <pc:sldMk cId="3401787836" sldId="299"/>
            <ac:spMk id="4" creationId="{6FC78692-646B-4A19-BBC3-9E0649C2B188}"/>
          </ac:spMkLst>
        </pc:spChg>
        <pc:picChg chg="add mod">
          <ac:chgData name="siti mohtar" userId="fa34d19df649bcae" providerId="LiveId" clId="{CD22590B-3425-4393-916A-948206D3992E}" dt="2020-09-14T00:53:12.724" v="7" actId="1076"/>
          <ac:picMkLst>
            <pc:docMk/>
            <pc:sldMk cId="3401787836" sldId="299"/>
            <ac:picMk id="2" creationId="{EC7AF37B-9CE3-40A9-A35F-C57CDC973117}"/>
          </ac:picMkLst>
        </pc:picChg>
      </pc:sldChg>
      <pc:sldChg chg="modSp mod">
        <pc:chgData name="siti mohtar" userId="fa34d19df649bcae" providerId="LiveId" clId="{CD22590B-3425-4393-916A-948206D3992E}" dt="2020-09-14T00:53:59.574" v="8" actId="948"/>
        <pc:sldMkLst>
          <pc:docMk/>
          <pc:sldMk cId="1278765885" sldId="317"/>
        </pc:sldMkLst>
        <pc:spChg chg="mod">
          <ac:chgData name="siti mohtar" userId="fa34d19df649bcae" providerId="LiveId" clId="{CD22590B-3425-4393-916A-948206D3992E}" dt="2020-09-14T00:53:59.574" v="8" actId="948"/>
          <ac:spMkLst>
            <pc:docMk/>
            <pc:sldMk cId="1278765885" sldId="317"/>
            <ac:spMk id="2" creationId="{E4C4D264-CC39-4D29-863A-CB172A3975EC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00147A-FA9A-4B80-AB24-8B6254127F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1358AF-D41D-4AED-AEE3-DD2FFD442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46CE1-A717-4792-97F6-8C6F8CD744A5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6AA40F-CD62-40F7-9A9E-BF0E1BCF7B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D37A25-5948-4FA0-97E0-2B8C0627A4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0881F-09AC-4082-AA4D-69974C6C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471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5498D-F7EA-4221-B307-FDADD5CE2C3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799C2-27AF-456D-B86F-30642045A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65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D6F41-E08D-4E29-937F-03D68AC15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D29D85-1610-4E1A-8D8D-FDE4DBDD0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A30CD-2B68-4AC5-9C90-6D6E6D58C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70DC3-EA6D-4489-98C5-FDD44AFF301E}" type="datetime1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E98F9-4497-4B09-8ACF-3BE85FA61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C4DCE-3012-4C32-98ED-76CE962D0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0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FC9ED-B331-4885-9CDE-DAFC3DC5B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EBF65C-3D14-421E-BEDF-7E3C38F38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E9714-2763-4D98-935A-9B4E8DDB2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F21C-2BB8-4A87-B796-1A1D9FA727D0}" type="datetime1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89DC8-AE15-436A-9E4E-4280D7C36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2CC20-85E9-407E-A148-E195C4216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2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27B46A-DB5A-4C6F-B92A-8D414E6AA8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AA4A6B-1F61-4A93-84BD-81A606092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DDF63-588C-4616-8010-C57969F97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6C4D3-CF42-4496-BC72-2B1B38FEFBAF}" type="datetime1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B80F2-9C14-4804-83D7-E86348207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2CBAD-D5EB-42A7-AABF-711236384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7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0AB24-B96A-493B-AE1D-DA289B154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2B9D8-3B23-4A98-96ED-294C90A4D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32056-2131-479B-BDB1-35EB3BB0D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C44B-F5A1-412A-BF7D-C63D5265BA15}" type="datetime1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C3233-569F-499A-9D8C-FEA2F7888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15E2B-123C-491F-891B-2286BF028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1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BE01A-C340-49FF-8762-B7E307338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75AB8-F1E7-41E7-A1B9-7C0CFAFE3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930D0-5503-4A67-96DD-04B7E1D6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AC5B-81FE-4C59-B33C-F4852B7ED29C}" type="datetime1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0C51DD-B473-4148-83B1-1F1DA692A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B6C00-ACAB-4BEF-A94C-521DE0C2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66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C77FA-37F6-4D8B-AB4B-5DF75C00A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64E6F-9C02-4191-88A5-A3DBD575D7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2F1CE-9710-4E91-8C21-60A8E96FE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F127AC-015B-409C-AA5D-6DB9527DD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9C634-99F3-4054-9845-0AF9ADAB474A}" type="datetime1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A35FE9-4CCA-4F1E-9A5F-949A3FF96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BA7A67-2D97-4ED3-99B5-0F0499F6E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1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1C6F5-432F-4CD2-8C10-9206B7FDF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10E4D-CFD5-472D-AC60-B9768D1D9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E1A7D-ABD9-4137-9463-2A33ACA33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C19B4-FA91-482A-AB4A-3A5D807989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96B48-4721-418B-8C7C-4C03D05167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6D884-5580-4D06-B9A6-D7438786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8C99-6EC3-40F1-B81C-837792496043}" type="datetime1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A88D8-4747-4D2A-A60A-CB8360C88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17AFB-8BC7-48D0-BCDA-9D692B00C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55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297CE-5A48-4EBD-926F-D75846AF4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B0D6F1-F637-46FB-9034-329FB77B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E6EA-54E4-493F-98B9-A0442147A4BF}" type="datetime1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ED845-18B2-433C-84FD-63F38EBD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DB1B0C-867C-4B6D-92D2-3907B6DB4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4DE55C-85E0-4824-A349-5CC115854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7CD90-85EA-4F15-9FF9-EAD3736F9E6C}" type="datetime1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8F53C0-7953-4C8F-90B4-BC7BEB9C4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DEE68-0D14-4F82-B821-4AE877F9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4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E3AB5-D98F-460B-925B-D30069187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7B981-00D7-4FDA-9A74-4E2217353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054B5-4A45-4869-B9F5-69071B8B9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64A4E-451B-486B-A01C-F80A25D2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D5015-A160-4105-AA0D-35E7605150BA}" type="datetime1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093EF-8068-4FF1-A7CC-F08111E7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D4B47-371C-4044-B868-4F486718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92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9EA20-4602-444F-9A0E-B2653F5E9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679E62-5FE2-40DE-8DFA-106C7DDF8C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DC9E2-9E09-402F-9ADB-016CE3DF4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9A1B5-ABBE-4E7F-A129-F2564FDF6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4257-21D4-4456-85AD-EAB98B4A6A05}" type="datetime1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CF7AC-1E7E-46FE-B54B-EE0AE6CF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AEB79-81BD-47F8-A3E4-E65803C69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75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2960BA-0AB4-4FCD-96F8-502FC521F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07658-2A9D-4F3D-836C-1737FC922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B15DA-FBF1-44F3-85CB-FB338EC2FF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EF251-1A01-49E2-8A47-68DDA84BAE6A}" type="datetime1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BEC52-F6F3-46D7-90C2-60BCF56FE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C6CD8-BBE6-41B4-B7E2-C87DA2BE6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395D2-0D64-4B7A-BD8F-83ACD7B74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file:///\\localhost\Users\umavisvalingam\Desktop\CPG\Macintosh%20HD:Users:umavisvalingam:Downloads:Draft%20MDD2%2001072019%20(1).docx!OLE_LINK2" TargetMode="Externa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19277" y="3136235"/>
            <a:ext cx="9144000" cy="1655762"/>
          </a:xfrm>
        </p:spPr>
        <p:txBody>
          <a:bodyPr/>
          <a:lstStyle/>
          <a:p>
            <a:r>
              <a:rPr lang="en-US" sz="4400" b="1" dirty="0"/>
              <a:t>Screening, Assessment &amp; Diagnosis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1036799" y="3822598"/>
            <a:ext cx="64318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</a:t>
            </a:r>
            <a:r>
              <a:rPr kumimoji="0" lang="en-MY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Tan Sing Yee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Family Medicine Specialist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3200" dirty="0" err="1">
                <a:solidFill>
                  <a:prstClr val="black"/>
                </a:solidFill>
                <a:latin typeface="Calibri" panose="020F0502020204030204"/>
              </a:rPr>
              <a:t>Klinik</a:t>
            </a:r>
            <a:r>
              <a:rPr lang="en-MY" sz="3200" dirty="0">
                <a:solidFill>
                  <a:prstClr val="black"/>
                </a:solidFill>
                <a:latin typeface="Calibri" panose="020F0502020204030204"/>
              </a:rPr>
              <a:t> Kesihatan </a:t>
            </a:r>
            <a:r>
              <a:rPr lang="en-MY" sz="3200" dirty="0" err="1">
                <a:solidFill>
                  <a:prstClr val="black"/>
                </a:solidFill>
                <a:latin typeface="Calibri" panose="020F0502020204030204"/>
              </a:rPr>
              <a:t>Jenjarom</a:t>
            </a:r>
            <a:r>
              <a:rPr lang="en-MY" sz="3200" dirty="0">
                <a:solidFill>
                  <a:prstClr val="black"/>
                </a:solidFill>
                <a:latin typeface="Calibri" panose="020F0502020204030204"/>
              </a:rPr>
              <a:t>, Selangor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33F2D2-DFA0-4CE5-ACAD-A865249BA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  Recommendation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3911978-42F1-494E-8DC4-E8B4DB820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90" y="2451797"/>
            <a:ext cx="11380820" cy="195440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91F13D-B0FD-4797-9BCF-088A01AB7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24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 Assessment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1955827"/>
            <a:ext cx="10919460" cy="47250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Assessment of MDD severity is important to determine the mode of treatment. </a:t>
            </a:r>
          </a:p>
          <a:p>
            <a:r>
              <a:rPr lang="en-US" dirty="0"/>
              <a:t>Determined by: 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total number of symptoms criteria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severity of symptoms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extent of functional disability</a:t>
            </a:r>
          </a:p>
          <a:p>
            <a:r>
              <a:rPr lang="en-US" dirty="0"/>
              <a:t>Consists of: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detailed history taking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mental state examination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physical examination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investigations where indicated</a:t>
            </a:r>
          </a:p>
          <a:p>
            <a:pPr marL="342900" lvl="1" indent="-342900"/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9F7CD4-D6F5-467D-B8E9-2CA758265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67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History Taking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978025"/>
            <a:ext cx="5181600" cy="4351338"/>
          </a:xfrm>
        </p:spPr>
        <p:txBody>
          <a:bodyPr>
            <a:normAutofit fontScale="92500" lnSpcReduction="20000"/>
          </a:bodyPr>
          <a:lstStyle/>
          <a:p>
            <a:pPr lvl="0">
              <a:buSzPct val="100000"/>
            </a:pPr>
            <a:r>
              <a:rPr lang="en-US" sz="3000" dirty="0"/>
              <a:t>Presenting symptoms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Mode of onset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Duration &amp; severity of symptoms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Number &amp; severity of past episodes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Response to treatment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Previous </a:t>
            </a:r>
            <a:r>
              <a:rPr lang="en-US" sz="3000" dirty="0" err="1"/>
              <a:t>hospitalisations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Psychosocial stressors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Family history</a:t>
            </a:r>
            <a:endParaRPr lang="en-MY" sz="3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AD743-997E-4BAE-B2ED-22C719C6D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78025"/>
            <a:ext cx="5181600" cy="4351338"/>
          </a:xfrm>
        </p:spPr>
        <p:txBody>
          <a:bodyPr>
            <a:normAutofit fontScale="92500" lnSpcReduction="20000"/>
          </a:bodyPr>
          <a:lstStyle/>
          <a:p>
            <a:pPr lvl="0">
              <a:buSzPct val="100000"/>
            </a:pPr>
            <a:r>
              <a:rPr lang="en-US" sz="3000" dirty="0"/>
              <a:t>Suicide attempts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Past history of manic or hypomanic episodes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Substance abuse or other psychiatric illnesses 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Social history &amp; social support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Social &amp; occupational impairment 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Relevant medical history</a:t>
            </a:r>
            <a:endParaRPr lang="en-GB" sz="3000" dirty="0"/>
          </a:p>
          <a:p>
            <a:pPr lvl="0">
              <a:buSzPct val="100000"/>
            </a:pPr>
            <a:r>
              <a:rPr lang="en-US" sz="3000" dirty="0"/>
              <a:t>Drugs history (prescribed &amp; over-the-counter medications)</a:t>
            </a:r>
            <a:endParaRPr lang="en-GB" sz="3000" dirty="0"/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68DFE2-A5AC-467D-82CE-8BA4ADA04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67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    Mental state examination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690563"/>
            <a:r>
              <a:rPr lang="en-US" sz="3200" dirty="0"/>
              <a:t>Evaluation of depressive symptom severity</a:t>
            </a:r>
            <a:endParaRPr lang="en-GB" sz="3200" dirty="0"/>
          </a:p>
          <a:p>
            <a:pPr marL="690563" lvl="0"/>
            <a:r>
              <a:rPr lang="en-US" sz="3200" dirty="0"/>
              <a:t>Presence of psychotic symptoms</a:t>
            </a:r>
            <a:endParaRPr lang="en-GB" sz="3200" dirty="0"/>
          </a:p>
          <a:p>
            <a:pPr marL="690563" lvl="0"/>
            <a:r>
              <a:rPr lang="en-US" sz="3200" dirty="0"/>
              <a:t>Risk of harm to self &amp; others</a:t>
            </a:r>
            <a:endParaRPr lang="en-GB" sz="3200" dirty="0"/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A57CAE-DFE1-473A-81B2-C1B6CDCF3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96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Physical examination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1431951"/>
            <a:ext cx="10919460" cy="5090159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endParaRPr lang="en-US" sz="3200" dirty="0"/>
          </a:p>
          <a:p>
            <a:r>
              <a:rPr lang="en-US" sz="3200" dirty="0"/>
              <a:t>To rule out any medical or surgical causes for depressive symptoms.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Laboratory tests may be required, particularly if the presentation is atypical e.g.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symptoms suggesting a medical cause 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elderly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first major depressive episode after the age of 40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absence of precipitating factors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2800" dirty="0"/>
              <a:t>depression not responding fully to standard treatment</a:t>
            </a:r>
            <a:r>
              <a:rPr lang="en-GB" sz="2800" dirty="0"/>
              <a:t> </a:t>
            </a:r>
            <a:endParaRPr lang="en-US" sz="28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962E02-BCCC-465A-BB64-D763620A3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16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Diagnosis &amp; Assessment of Severity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515600" cy="4725034"/>
          </a:xfrm>
        </p:spPr>
        <p:txBody>
          <a:bodyPr>
            <a:normAutofit/>
          </a:bodyPr>
          <a:lstStyle/>
          <a:p>
            <a:pPr marL="342900" lvl="1" indent="-342900" algn="just"/>
            <a:endParaRPr lang="en-US" sz="3200" dirty="0"/>
          </a:p>
          <a:p>
            <a:pPr algn="just"/>
            <a:r>
              <a:rPr lang="en-US" sz="3200" dirty="0"/>
              <a:t>American Psychiatric Association’s Diagnostic or Statistical Manual of Mental Disorders V (DSM-5)</a:t>
            </a:r>
          </a:p>
          <a:p>
            <a:pPr algn="just"/>
            <a:endParaRPr lang="en-US" sz="3200" dirty="0"/>
          </a:p>
          <a:p>
            <a:pPr algn="just"/>
            <a:r>
              <a:rPr lang="en-US" sz="3200" dirty="0"/>
              <a:t>The 10th Revision of the International Classification of Diseases (ICD-10)</a:t>
            </a:r>
            <a:endParaRPr lang="en-GB" sz="3200" dirty="0"/>
          </a:p>
          <a:p>
            <a:pPr marL="0" indent="0" algn="just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0BFFFB-A01A-4876-B4E8-48C04F99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55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	DSM-5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r>
              <a:rPr lang="en-US" sz="3200" dirty="0"/>
              <a:t>A minimum of five symptoms is required to diagnose MDD.</a:t>
            </a:r>
          </a:p>
          <a:p>
            <a:r>
              <a:rPr lang="en-US" sz="3200" dirty="0"/>
              <a:t>The severity of MDD can be divided into mild, moderate &amp; severe.</a:t>
            </a:r>
            <a:r>
              <a:rPr lang="en-GB" sz="3200" dirty="0"/>
              <a:t> 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endParaRPr lang="en-MY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FFDE5D-6B2A-4664-903E-9E2D402FE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72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	DSM-5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/>
              <a:t>Five (or more) of the following symptoms have been present during the same 2-week period and represent a change from previous functioning; at least one of the symptoms is either (1) depressed mood or (2) loss of interest or pleasure. </a:t>
            </a:r>
          </a:p>
          <a:p>
            <a:pPr marL="0" indent="0">
              <a:buNone/>
            </a:pPr>
            <a:r>
              <a:rPr lang="en-US" sz="2000" dirty="0"/>
              <a:t>        1. Depressed mood most of the day, nearly every day</a:t>
            </a:r>
          </a:p>
          <a:p>
            <a:pPr marL="457200" lvl="1" indent="0">
              <a:buNone/>
            </a:pPr>
            <a:r>
              <a:rPr lang="en-US" sz="2000" dirty="0"/>
              <a:t>2. Markedly diminished interest or pleasure in all, or almost all, activities most of the day</a:t>
            </a:r>
          </a:p>
          <a:p>
            <a:pPr marL="457200" lvl="1" indent="0">
              <a:buNone/>
            </a:pPr>
            <a:r>
              <a:rPr lang="en-US" sz="2000" dirty="0"/>
              <a:t>3. Significant weight loss when not dieting or weight gain or decrease or increase in appetite nearly   </a:t>
            </a:r>
          </a:p>
          <a:p>
            <a:pPr marL="457200" lvl="1" indent="0">
              <a:buNone/>
            </a:pPr>
            <a:r>
              <a:rPr lang="en-US" sz="2000" dirty="0"/>
              <a:t>    every day. </a:t>
            </a:r>
          </a:p>
          <a:p>
            <a:pPr marL="457200" lvl="1" indent="0">
              <a:buNone/>
            </a:pPr>
            <a:r>
              <a:rPr lang="en-US" sz="2000" dirty="0"/>
              <a:t>4. Insomnia or hypersomnia nearly every day. </a:t>
            </a:r>
          </a:p>
          <a:p>
            <a:pPr marL="457200" lvl="1" indent="0">
              <a:buNone/>
            </a:pPr>
            <a:r>
              <a:rPr lang="en-US" sz="2000" dirty="0"/>
              <a:t>5. Psychomotor agitation or retardation nearly every day </a:t>
            </a:r>
          </a:p>
          <a:p>
            <a:pPr marL="457200" lvl="1" indent="0">
              <a:buNone/>
            </a:pPr>
            <a:r>
              <a:rPr lang="en-US" sz="2000" dirty="0"/>
              <a:t>6. Fatigue or loss of energy nearly every day. </a:t>
            </a:r>
          </a:p>
          <a:p>
            <a:pPr marL="457200" lvl="1" indent="0">
              <a:buNone/>
            </a:pPr>
            <a:r>
              <a:rPr lang="en-US" sz="2000" dirty="0"/>
              <a:t>7. Feelings of worthlessness or excessive or inappropriate guilt nearly every day </a:t>
            </a:r>
          </a:p>
          <a:p>
            <a:pPr marL="457200" lvl="1" indent="0">
              <a:buNone/>
            </a:pPr>
            <a:r>
              <a:rPr lang="en-US" sz="2000" dirty="0"/>
              <a:t>8. Diminished ability to think or concentrate, or indecisiveness, nearly every day </a:t>
            </a:r>
          </a:p>
          <a:p>
            <a:pPr marL="457200" lvl="1" indent="0">
              <a:buNone/>
            </a:pPr>
            <a:r>
              <a:rPr lang="en-US" sz="2000" dirty="0"/>
              <a:t>9. Recurrent thoughts of death, recurrent suicidal ideation without a specific plan, or a suicide </a:t>
            </a:r>
          </a:p>
          <a:p>
            <a:pPr marL="457200" lvl="1" indent="0">
              <a:buNone/>
            </a:pPr>
            <a:r>
              <a:rPr lang="en-US" sz="2000" dirty="0"/>
              <a:t>    attempt</a:t>
            </a:r>
            <a:endParaRPr lang="en-MY" sz="2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435208-1814-490C-806D-D380DC963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89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Severity of Depression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endParaRPr lang="en-MY" sz="3200" b="1" dirty="0"/>
          </a:p>
          <a:p>
            <a:pPr marL="0" lvl="1" indent="0">
              <a:buNone/>
            </a:pPr>
            <a:r>
              <a:rPr lang="en-MY" sz="3200" b="1" dirty="0"/>
              <a:t>Mild depression</a:t>
            </a:r>
          </a:p>
          <a:p>
            <a:pPr marL="233363" lvl="1"/>
            <a:r>
              <a:rPr lang="en-US" sz="2800" dirty="0"/>
              <a:t>five or more symptoms are present which cause distress but they are manageable</a:t>
            </a:r>
          </a:p>
          <a:p>
            <a:pPr marL="233363" lvl="1"/>
            <a:r>
              <a:rPr lang="en-US" sz="2800" dirty="0"/>
              <a:t>result in minor impairment in social or occupational functioning. 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1932BF-7D60-4EEB-AA82-1D966792E7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r>
              <a:rPr lang="en-US" sz="3200" b="1" dirty="0"/>
              <a:t>Severe depression</a:t>
            </a:r>
          </a:p>
          <a:p>
            <a:pPr marL="233363" lvl="1"/>
            <a:r>
              <a:rPr lang="en-US" sz="2800" dirty="0"/>
              <a:t>most of the symptoms are present with marked impairment in functioning</a:t>
            </a:r>
          </a:p>
          <a:p>
            <a:pPr marL="233363" lvl="1"/>
            <a:r>
              <a:rPr lang="en-US" sz="2800" dirty="0"/>
              <a:t>can present with or without psychotic symptoms</a:t>
            </a:r>
          </a:p>
          <a:p>
            <a:pPr marL="0" indent="0">
              <a:buNone/>
            </a:pPr>
            <a:endParaRPr lang="en-US" sz="32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7" name="TextBox 6"/>
          <p:cNvSpPr txBox="1"/>
          <p:nvPr/>
        </p:nvSpPr>
        <p:spPr>
          <a:xfrm>
            <a:off x="729268" y="5315188"/>
            <a:ext cx="964264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200" b="1" dirty="0"/>
              <a:t>Moderate Depression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symptoms presentation and functional impairment are between mild and severe</a:t>
            </a:r>
            <a:endParaRPr lang="en-MY" sz="2800" dirty="0"/>
          </a:p>
          <a:p>
            <a:endParaRPr lang="en-MY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2582A5-42EC-4D6B-9BD7-473E6D1BC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20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     Recommendation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D297CF-7770-453B-B1FE-84446F014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165" y="2496230"/>
            <a:ext cx="11561670" cy="186553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B36D9C-220C-4910-A62E-7875270F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  Learning Objective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5200" y="1767841"/>
            <a:ext cx="9296400" cy="4725034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en-US" sz="3200" dirty="0"/>
          </a:p>
          <a:p>
            <a:pPr marL="0" lvl="1" indent="0">
              <a:buNone/>
            </a:pPr>
            <a:endParaRPr lang="en-US" sz="3200" dirty="0"/>
          </a:p>
          <a:p>
            <a:pPr marL="0" lvl="1" indent="0">
              <a:buNone/>
            </a:pPr>
            <a:r>
              <a:rPr lang="en-US" sz="3200" dirty="0"/>
              <a:t>To review </a:t>
            </a:r>
            <a:r>
              <a:rPr lang="en-US" sz="3200" b="1" dirty="0"/>
              <a:t>Screening</a:t>
            </a:r>
            <a:r>
              <a:rPr lang="en-US" sz="3200" dirty="0"/>
              <a:t>, </a:t>
            </a:r>
            <a:r>
              <a:rPr lang="en-US" sz="3200" b="1" dirty="0"/>
              <a:t>Assessment </a:t>
            </a:r>
            <a:r>
              <a:rPr lang="en-US" sz="3200" dirty="0"/>
              <a:t>&amp; </a:t>
            </a:r>
            <a:r>
              <a:rPr lang="en-US" sz="3200" b="1" dirty="0"/>
              <a:t>Diagnosis</a:t>
            </a:r>
            <a:r>
              <a:rPr lang="en-US" sz="3200" dirty="0"/>
              <a:t> in the  management of major depressive disorder (MDD).</a:t>
            </a:r>
          </a:p>
          <a:p>
            <a:pPr marL="342900" lvl="1" indent="-342900"/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4" descr="Image result for TICK">
            <a:extLst>
              <a:ext uri="{FF2B5EF4-FFF2-40B4-BE49-F238E27FC236}">
                <a16:creationId xmlns:a16="http://schemas.microsoft.com/office/drawing/2014/main" id="{EC7AF37B-9CE3-40A9-A35F-C57CDC973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514" y="2822960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16793F-D233-44B1-9B1E-FDB824E69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      Suicide Risk Assessment</a:t>
            </a:r>
            <a:r>
              <a:rPr lang="en-US" b="1" baseline="-25000" dirty="0"/>
              <a:t>1</a:t>
            </a:r>
            <a:r>
              <a:rPr lang="en-US" b="1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3596639"/>
          </a:xfrm>
        </p:spPr>
        <p:txBody>
          <a:bodyPr>
            <a:normAutofit fontScale="62500" lnSpcReduction="20000"/>
          </a:bodyPr>
          <a:lstStyle/>
          <a:p>
            <a:pPr marL="342900" lvl="1" indent="-342900">
              <a:lnSpc>
                <a:spcPct val="120000"/>
              </a:lnSpc>
              <a:spcBef>
                <a:spcPts val="0"/>
              </a:spcBef>
            </a:pPr>
            <a:endParaRPr lang="en-US" sz="3800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Suicide rate in Malaysia is approximately 6 - 8/100,000 population/year with a rising trend in the means of suicide &amp; self-harm.</a:t>
            </a:r>
            <a:r>
              <a:rPr lang="en-US" sz="5100" baseline="30000" dirty="0"/>
              <a:t>22, level III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5100" baseline="30000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5100" dirty="0"/>
              <a:t>The risk of suicide among </a:t>
            </a:r>
            <a:r>
              <a:rPr lang="en-US" sz="5100" dirty="0" err="1"/>
              <a:t>hospitalised</a:t>
            </a:r>
            <a:r>
              <a:rPr lang="en-US" sz="5100" dirty="0"/>
              <a:t> patients with severe MDD can be as high as 15%.</a:t>
            </a:r>
            <a:r>
              <a:rPr lang="en-US" sz="5100" baseline="30000" dirty="0"/>
              <a:t>21</a:t>
            </a:r>
            <a:endParaRPr lang="en-US" sz="5100" i="1" baseline="30000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i="1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i="1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i="1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i="1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i="1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500" i="1" dirty="0">
              <a:solidFill>
                <a:srgbClr val="7F7F7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500" i="1" dirty="0">
              <a:solidFill>
                <a:srgbClr val="7F7F7F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C4D264-CC39-4D29-863A-CB172A3975EC}"/>
              </a:ext>
            </a:extLst>
          </p:cNvPr>
          <p:cNvSpPr txBox="1"/>
          <p:nvPr/>
        </p:nvSpPr>
        <p:spPr>
          <a:xfrm>
            <a:off x="815687" y="6007318"/>
            <a:ext cx="105123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2007.</a:t>
            </a:r>
          </a:p>
          <a:p>
            <a:pPr lvl="0"/>
            <a:r>
              <a:rPr lang="en-US" sz="1400" dirty="0"/>
              <a:t>22. Armitage CJ, </a:t>
            </a:r>
            <a:r>
              <a:rPr lang="en-US" sz="1400" dirty="0" err="1"/>
              <a:t>Panagioti</a:t>
            </a:r>
            <a:r>
              <a:rPr lang="en-US" sz="1400" dirty="0"/>
              <a:t> M, Abdul Rahim W, et al. Completed suicides and </a:t>
            </a:r>
            <a:r>
              <a:rPr lang="en-US" sz="1400" dirty="0" err="1"/>
              <a:t>selfharm</a:t>
            </a:r>
            <a:r>
              <a:rPr lang="en-US" sz="1400" dirty="0"/>
              <a:t> in Malaysia: a systematic review. Gen Hosp Psychiatry.    </a:t>
            </a:r>
          </a:p>
          <a:p>
            <a:pPr lvl="0"/>
            <a:r>
              <a:rPr lang="en-US" sz="1400" dirty="0"/>
              <a:t>      2015;37(2):153- 165.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B3724F-D0C0-44DA-97DD-0E0B3AA8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65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      Suicide Risk Assessment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algn="just"/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Suicide risk assessment tools should only be used to complement a detailed clinical assessment &amp; a structured follow-up management plan while building good therapeutic alliance with the patients.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Assessment of suicide intent is a vital measurement to evaluate future suicide risk e.g.: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fr-FR" sz="2800" dirty="0"/>
              <a:t>Beck Suicide Intent </a:t>
            </a:r>
            <a:r>
              <a:rPr lang="fr-FR" sz="2800" dirty="0" err="1"/>
              <a:t>Scale</a:t>
            </a:r>
            <a:r>
              <a:rPr lang="fr-FR" sz="2800" dirty="0"/>
              <a:t> (8-item)</a:t>
            </a:r>
            <a:endParaRPr lang="en-US" sz="2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B23CEC-8F6F-4583-A52C-099F07567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238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Risk Factors for Suicide</a:t>
            </a:r>
            <a:endParaRPr lang="en-US" b="1" baseline="30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38274" y="2506662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Loss of relationship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Financial or occupational difficulties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Poor social support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Past suicide attempt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Family history of suicide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Alcohol abuse/dependence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Other medical co-morbidities 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66BFBC-3374-4AAB-81FC-EC8444AA8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06662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Suicidal ideations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Severity of depression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Psychomotor agitation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Low self-esteem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73000"/>
            </a:pPr>
            <a:r>
              <a:rPr lang="en-US" dirty="0"/>
              <a:t>Hopelessness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3C7FF5-02E0-4830-AFCF-62E88E107840}"/>
              </a:ext>
            </a:extLst>
          </p:cNvPr>
          <p:cNvSpPr txBox="1"/>
          <p:nvPr/>
        </p:nvSpPr>
        <p:spPr>
          <a:xfrm>
            <a:off x="1944114" y="6488668"/>
            <a:ext cx="779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</a:t>
            </a:r>
            <a:r>
              <a:rPr lang="en-US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5507C3-DDE9-49DE-820D-A5484BF9B9C0}"/>
              </a:ext>
            </a:extLst>
          </p:cNvPr>
          <p:cNvSpPr txBox="1"/>
          <p:nvPr/>
        </p:nvSpPr>
        <p:spPr>
          <a:xfrm>
            <a:off x="838200" y="1951441"/>
            <a:ext cx="756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Risk factors for suicide include:</a:t>
            </a:r>
            <a:r>
              <a:rPr lang="en-US" sz="3200" baseline="30000" dirty="0"/>
              <a:t>21</a:t>
            </a:r>
            <a:endParaRPr lang="en-US" sz="3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EB204-649B-49D0-B565-0E4405991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14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     Referral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2684431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Unsure of diagnosis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Attempted suicide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Active suicidal ideas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Failure of treatment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Advice on further treatment 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91FFA8-FEC4-448F-8B09-345640B49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666969"/>
            <a:ext cx="5181600" cy="43513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Clinical deterioration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Recurrent episode within one year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Psychotic symptoms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Severe agitation </a:t>
            </a:r>
          </a:p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dirty="0"/>
              <a:t>Self-neglect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1F64D8-4CA9-47E7-9A7B-5B7E0EF18A73}"/>
              </a:ext>
            </a:extLst>
          </p:cNvPr>
          <p:cNvSpPr txBox="1"/>
          <p:nvPr/>
        </p:nvSpPr>
        <p:spPr>
          <a:xfrm>
            <a:off x="729992" y="2082194"/>
            <a:ext cx="10760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Indications for referral to psychiatric services include:</a:t>
            </a:r>
            <a:r>
              <a:rPr lang="en-US" sz="3200" baseline="30000" dirty="0"/>
              <a:t>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459404-2B38-4C97-9B98-347ABEBECBF3}"/>
              </a:ext>
            </a:extLst>
          </p:cNvPr>
          <p:cNvSpPr txBox="1"/>
          <p:nvPr/>
        </p:nvSpPr>
        <p:spPr>
          <a:xfrm>
            <a:off x="2121262" y="6488668"/>
            <a:ext cx="779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04BD3-520A-476D-B829-77E4B7E41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1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   Admission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1955827"/>
            <a:ext cx="10919460" cy="4725034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If outpatient care alone is insufficient, admission to the psychiatric ward can be voluntary or involuntary according to Mental Health Act (2001).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Indications for admission are as follows:</a:t>
            </a:r>
            <a:r>
              <a:rPr lang="en-US" sz="3200" baseline="30000" dirty="0"/>
              <a:t>21</a:t>
            </a:r>
            <a:r>
              <a:rPr lang="en-US" sz="3200" dirty="0"/>
              <a:t> </a:t>
            </a:r>
          </a:p>
          <a:p>
            <a:pPr marL="803275" lvl="1" indent="-334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risk of harm to self </a:t>
            </a:r>
          </a:p>
          <a:p>
            <a:pPr marL="803275" lvl="1" indent="-334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psychotic symptoms	</a:t>
            </a:r>
          </a:p>
          <a:p>
            <a:pPr marL="803275" lvl="1" indent="-334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inability to care for self</a:t>
            </a:r>
          </a:p>
          <a:p>
            <a:pPr marL="803275" lvl="1" indent="-334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lack of impulse control</a:t>
            </a:r>
          </a:p>
          <a:p>
            <a:pPr marL="803275" lvl="1" indent="-33496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danger to others</a:t>
            </a:r>
            <a:endParaRPr lang="en-MY" sz="28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666E63-7F07-4B38-94DD-FD5F3E9ACC4F}"/>
              </a:ext>
            </a:extLst>
          </p:cNvPr>
          <p:cNvSpPr txBox="1"/>
          <p:nvPr/>
        </p:nvSpPr>
        <p:spPr>
          <a:xfrm>
            <a:off x="2203876" y="6526972"/>
            <a:ext cx="7784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21. Ministry of Health, Malaysia. CPG Management of Major Depressive Disorder. Putrajaya: </a:t>
            </a:r>
            <a:r>
              <a:rPr lang="en-US" sz="1400" dirty="0" err="1"/>
              <a:t>MoH</a:t>
            </a:r>
            <a:r>
              <a:rPr lang="en-US" sz="1400" dirty="0"/>
              <a:t>; 2007.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0B663F-E279-457A-A054-6D209C093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17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E67894-C766-4D40-95D0-5546D6B0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Prevalence of Depression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358639"/>
          </a:xfrm>
        </p:spPr>
        <p:txBody>
          <a:bodyPr>
            <a:normAutofit fontScale="92500" lnSpcReduction="20000"/>
          </a:bodyPr>
          <a:lstStyle/>
          <a:p>
            <a:pPr marL="457200" lvl="1" indent="-457200">
              <a:lnSpc>
                <a:spcPct val="120000"/>
              </a:lnSpc>
              <a:spcBef>
                <a:spcPts val="0"/>
              </a:spcBef>
            </a:pPr>
            <a:endParaRPr lang="en-US" sz="3200" dirty="0"/>
          </a:p>
          <a:p>
            <a:pPr marL="233363" lvl="1" indent="-233363">
              <a:lnSpc>
                <a:spcPct val="120000"/>
              </a:lnSpc>
              <a:spcBef>
                <a:spcPts val="0"/>
              </a:spcBef>
            </a:pPr>
            <a:r>
              <a:rPr lang="en-US" sz="3200" dirty="0"/>
              <a:t>Global prevalence of MDD at 4.7% (95% CI 4.4 to 5.0%)</a:t>
            </a:r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3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/>
              <a:t>Prevalence of MDD in Malaysia: </a:t>
            </a:r>
          </a:p>
          <a:p>
            <a:pPr marL="803275" lvl="1" indent="-34607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between 8 - 12% in general population</a:t>
            </a:r>
            <a:r>
              <a:rPr lang="en-US" sz="2800" baseline="30000" dirty="0"/>
              <a:t>7, level III</a:t>
            </a:r>
          </a:p>
          <a:p>
            <a:pPr marL="803275" lvl="1" indent="-34607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from 6.7% to 14.4% in primary care</a:t>
            </a:r>
            <a:r>
              <a:rPr lang="en-US" sz="2800" baseline="30000" dirty="0"/>
              <a:t>13, level III </a:t>
            </a:r>
          </a:p>
          <a:p>
            <a:pPr marL="803275" lvl="1" indent="-34607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elderly from 6.3% &amp; 18% in general population</a:t>
            </a:r>
            <a:r>
              <a:rPr lang="en-US" sz="2800" baseline="30000" dirty="0"/>
              <a:t>13, level III </a:t>
            </a:r>
          </a:p>
          <a:p>
            <a:pPr marL="803275" lvl="1" indent="-34607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women more than men</a:t>
            </a:r>
            <a:r>
              <a:rPr lang="en-US" sz="2800" baseline="30000" dirty="0"/>
              <a:t>13, level III </a:t>
            </a:r>
          </a:p>
          <a:p>
            <a:pPr marL="0" indent="0">
              <a:buNone/>
            </a:pPr>
            <a:endParaRPr lang="en-MY" sz="1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1400" b="1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500" dirty="0"/>
              <a:t>  </a:t>
            </a:r>
            <a:endParaRPr lang="en-US" sz="1500" b="1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MY" sz="15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DC3FC4-1C35-4A42-865B-A3868355C806}"/>
              </a:ext>
            </a:extLst>
          </p:cNvPr>
          <p:cNvSpPr txBox="1"/>
          <p:nvPr/>
        </p:nvSpPr>
        <p:spPr>
          <a:xfrm>
            <a:off x="2001520" y="6261723"/>
            <a:ext cx="8561383" cy="592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7.  Ng CG. A review of depression research in Malaysia. Med J Malaysia. 2014;69 Suppl A:42-45.</a:t>
            </a:r>
          </a:p>
          <a:p>
            <a:pPr>
              <a:lnSpc>
                <a:spcPct val="120000"/>
              </a:lnSpc>
            </a:pPr>
            <a:r>
              <a:rPr lang="en-US" sz="1400" dirty="0"/>
              <a:t>13. Mukhtar F OTP. Review on the Prevalence of Depression in Malaysia. Current Psychiatry Reviews. 2011;7(3):1-5.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2249DC-5841-412C-8303-A436D150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          Screening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F3AF610-904E-4C34-A654-D4C177723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111" y="2531096"/>
            <a:ext cx="11123778" cy="142897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38A2D8-B4AD-48A1-8DC8-CEDFA0B2C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56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          Screening</a:t>
            </a:r>
            <a:r>
              <a:rPr lang="en-US" b="1" baseline="-25000" dirty="0"/>
              <a:t>2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179" y="1699717"/>
            <a:ext cx="10919460" cy="1066798"/>
          </a:xfrm>
        </p:spPr>
        <p:txBody>
          <a:bodyPr>
            <a:normAutofit/>
          </a:bodyPr>
          <a:lstStyle/>
          <a:p>
            <a:pPr marL="457200" lvl="1" indent="-457200" algn="just"/>
            <a:r>
              <a:rPr lang="en-US" sz="3200" dirty="0"/>
              <a:t>Screening for depression is recommended in high risk individuals with following history:</a:t>
            </a:r>
            <a:r>
              <a:rPr lang="en-US" sz="3200" baseline="30000" dirty="0"/>
              <a:t>16, level III</a:t>
            </a:r>
            <a:endParaRPr lang="en-MY" sz="3200" b="1" baseline="300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2B8DF8-9F98-45B8-90B2-8BBC5A7FD6FA}"/>
              </a:ext>
            </a:extLst>
          </p:cNvPr>
          <p:cNvSpPr txBox="1"/>
          <p:nvPr/>
        </p:nvSpPr>
        <p:spPr>
          <a:xfrm>
            <a:off x="938274" y="2632432"/>
            <a:ext cx="437540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first-degree relative with history of depression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chronic diseases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obesity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chronic pain (e.g. backache, headache)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impoverished home environment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financial constrain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experiencing major life changes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0C0133-EB86-4D46-9DD5-ADC574462048}"/>
              </a:ext>
            </a:extLst>
          </p:cNvPr>
          <p:cNvSpPr txBox="1"/>
          <p:nvPr/>
        </p:nvSpPr>
        <p:spPr>
          <a:xfrm>
            <a:off x="6234937" y="2632432"/>
            <a:ext cx="43754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pregnant or postpartum period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socially-isolated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multiple vague symptoms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sleep disturbance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substance abuse e.g. alcohol, illicit drugs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loss of interest in sexual activity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/>
              <a:t> old age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4A7C3B-7C6F-4147-89EC-233C80688B68}"/>
              </a:ext>
            </a:extLst>
          </p:cNvPr>
          <p:cNvSpPr txBox="1"/>
          <p:nvPr/>
        </p:nvSpPr>
        <p:spPr>
          <a:xfrm>
            <a:off x="789053" y="6334780"/>
            <a:ext cx="10641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16. Sharp LK, Lipsky MS. Screening for depression across the lifespan: a review of measures for use in primary care settings. Am Fam Physician. </a:t>
            </a:r>
          </a:p>
          <a:p>
            <a:r>
              <a:rPr lang="en-US" sz="1400" dirty="0"/>
              <a:t>       2002;66(6):1001-1008.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24C26-3DA5-456D-81F3-E9464D28E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69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Common Screening Tools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179" y="1503681"/>
            <a:ext cx="10919460" cy="4725034"/>
          </a:xfrm>
        </p:spPr>
        <p:txBody>
          <a:bodyPr>
            <a:normAutofit fontScale="92500" lnSpcReduction="10000"/>
          </a:bodyPr>
          <a:lstStyle/>
          <a:p>
            <a:pPr marL="690563"/>
            <a:endParaRPr lang="en-US" dirty="0"/>
          </a:p>
          <a:p>
            <a:pPr marL="690563"/>
            <a:r>
              <a:rPr lang="en-US" sz="3000" dirty="0" err="1"/>
              <a:t>Whooley</a:t>
            </a:r>
            <a:r>
              <a:rPr lang="en-US" sz="3000" dirty="0"/>
              <a:t> Questions </a:t>
            </a:r>
          </a:p>
          <a:p>
            <a:pPr marL="690563"/>
            <a:r>
              <a:rPr lang="en-US" sz="3000" dirty="0"/>
              <a:t>Patient Health Questionnaire-2 (PHQ-2)</a:t>
            </a:r>
          </a:p>
          <a:p>
            <a:pPr marL="690563"/>
            <a:r>
              <a:rPr lang="en-US" sz="3000" dirty="0"/>
              <a:t>Beck Depression Inventory (BDI)</a:t>
            </a:r>
          </a:p>
          <a:p>
            <a:pPr marL="690563"/>
            <a:r>
              <a:rPr lang="en-US" sz="3000" dirty="0"/>
              <a:t>Depression, Anxiety &amp; Stress Scale (DASS)</a:t>
            </a:r>
          </a:p>
          <a:p>
            <a:pPr marL="690563"/>
            <a:r>
              <a:rPr lang="en-US" sz="3000" dirty="0"/>
              <a:t>Patient Health Questionnaire-9 (PHQ-9)</a:t>
            </a:r>
          </a:p>
          <a:p>
            <a:pPr marL="690563"/>
            <a:r>
              <a:rPr lang="en-US" sz="3000" dirty="0"/>
              <a:t>Hospital Anxiety Depression Scale (HADS)</a:t>
            </a:r>
          </a:p>
          <a:p>
            <a:pPr marL="690563"/>
            <a:r>
              <a:rPr lang="en-US" sz="3000" dirty="0"/>
              <a:t>Edinburgh Postnatal Depression Scale (EPDS)</a:t>
            </a:r>
          </a:p>
          <a:p>
            <a:pPr marL="342900" lvl="1" indent="-342900"/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500" dirty="0"/>
              <a:t>All these screening tools have validated Malay version.</a:t>
            </a:r>
            <a:r>
              <a:rPr lang="en-US" sz="3500" baseline="30000" dirty="0"/>
              <a:t>17, level III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5D1DA9-260B-4D85-A012-E4C6590F7346}"/>
              </a:ext>
            </a:extLst>
          </p:cNvPr>
          <p:cNvSpPr txBox="1"/>
          <p:nvPr/>
        </p:nvSpPr>
        <p:spPr>
          <a:xfrm>
            <a:off x="1556071" y="6492875"/>
            <a:ext cx="9079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17. Mukhtar F, </a:t>
            </a:r>
            <a:r>
              <a:rPr lang="en-US" sz="1400" dirty="0" err="1"/>
              <a:t>Oei</a:t>
            </a:r>
            <a:r>
              <a:rPr lang="en-US" sz="1400" dirty="0"/>
              <a:t> TP. A review on assessment and treatment for depression in Malaysia. Depress Res Treat.;2011:123642.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F0F397-1FD9-4BCF-9E84-478869135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02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</a:t>
            </a:r>
            <a:r>
              <a:rPr lang="en-US" b="1" dirty="0" err="1"/>
              <a:t>Whooley</a:t>
            </a:r>
            <a:r>
              <a:rPr lang="en-US" b="1" dirty="0"/>
              <a:t> Questions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sebulan</a:t>
            </a:r>
            <a:r>
              <a:rPr lang="en-US" dirty="0"/>
              <a:t> yang </a:t>
            </a:r>
            <a:r>
              <a:rPr lang="en-US" dirty="0" err="1"/>
              <a:t>lepas</a:t>
            </a:r>
            <a:r>
              <a:rPr lang="en-US" dirty="0"/>
              <a:t>, </a:t>
            </a:r>
            <a:r>
              <a:rPr lang="en-US" dirty="0" err="1"/>
              <a:t>adakah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terganggu</a:t>
            </a:r>
            <a:r>
              <a:rPr lang="en-US" dirty="0"/>
              <a:t> oleh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?</a:t>
            </a:r>
          </a:p>
          <a:p>
            <a:pPr marL="0" lvl="1" indent="0">
              <a:buNone/>
            </a:pPr>
            <a:r>
              <a:rPr lang="en-US" i="1" dirty="0"/>
              <a:t>Over the past one month, have you been bothered by the following problems</a:t>
            </a:r>
            <a:r>
              <a:rPr lang="en-US" dirty="0"/>
              <a:t>?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err="1"/>
              <a:t>Whooley</a:t>
            </a:r>
            <a:r>
              <a:rPr lang="en-US" sz="1400" dirty="0"/>
              <a:t> MA, </a:t>
            </a:r>
            <a:r>
              <a:rPr lang="en-US" sz="1400" dirty="0" err="1"/>
              <a:t>Avins</a:t>
            </a:r>
            <a:r>
              <a:rPr lang="en-US" sz="1400" dirty="0"/>
              <a:t> AL, Miranda J, Browner WS. Case finding instruments for depression: Two questions are as good as many. J Gen Int Med. 1997;12(7):439–45.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err="1"/>
              <a:t>Mohd-Sidik</a:t>
            </a:r>
            <a:r>
              <a:rPr lang="en-US" sz="1400" dirty="0"/>
              <a:t> S, </a:t>
            </a:r>
            <a:r>
              <a:rPr lang="en-US" sz="1400" dirty="0" err="1"/>
              <a:t>Arroll</a:t>
            </a:r>
            <a:r>
              <a:rPr lang="en-US" sz="1400" dirty="0"/>
              <a:t> B, Goodyear-Smith F, et al. Screening for depression with a brief questionnaire in a primary care setting: validation of the two questions with help question (Malay version). Int J Psychiatry Med. 2011;41(2):143-154.</a:t>
            </a:r>
          </a:p>
          <a:p>
            <a:pPr marL="0" lvl="1" indent="0">
              <a:buNone/>
            </a:pPr>
            <a:endParaRPr lang="en-US" dirty="0"/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5E6A6C8-5F5D-4964-ABF7-C526B91D7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171" y="2740095"/>
            <a:ext cx="7684530" cy="278052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8E86CB-7848-4DEE-BD8E-AE7B9568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58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          </a:t>
            </a:r>
            <a:r>
              <a:rPr lang="en-US" b="1" dirty="0" err="1"/>
              <a:t>Whooley</a:t>
            </a:r>
            <a:r>
              <a:rPr lang="en-US" b="1" dirty="0"/>
              <a:t> Questions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3942079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r>
              <a:rPr lang="en-US" sz="3200" dirty="0"/>
              <a:t>Has a sensitivity of 96% to 99% &amp; a specificity of 70% to 78%.</a:t>
            </a:r>
            <a:endParaRPr lang="en-US" sz="3200" baseline="30000" dirty="0"/>
          </a:p>
          <a:p>
            <a:r>
              <a:rPr lang="en-US" sz="3200" dirty="0"/>
              <a:t>The addition of the help question (</a:t>
            </a:r>
            <a:r>
              <a:rPr lang="en-US" sz="3200" i="1" dirty="0"/>
              <a:t>“Do you need help?”</a:t>
            </a:r>
            <a:r>
              <a:rPr lang="en-US" sz="3200" dirty="0"/>
              <a:t>) increases the specificity to 95%.</a:t>
            </a:r>
            <a:r>
              <a:rPr lang="en-US" sz="3200" baseline="30000" dirty="0"/>
              <a:t>18 - 19, level III</a:t>
            </a:r>
          </a:p>
          <a:p>
            <a:pPr marL="342900" lvl="1" indent="-342900"/>
            <a:endParaRPr lang="en-MY" b="1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b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79996C-9A64-4708-9344-C05C6DB7E243}"/>
              </a:ext>
            </a:extLst>
          </p:cNvPr>
          <p:cNvSpPr txBox="1"/>
          <p:nvPr/>
        </p:nvSpPr>
        <p:spPr>
          <a:xfrm>
            <a:off x="717123" y="5908099"/>
            <a:ext cx="107577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18. </a:t>
            </a:r>
            <a:r>
              <a:rPr lang="en-US" sz="1400" dirty="0" err="1"/>
              <a:t>Mohd-Sidik</a:t>
            </a:r>
            <a:r>
              <a:rPr lang="en-US" sz="1400" dirty="0"/>
              <a:t> S, </a:t>
            </a:r>
            <a:r>
              <a:rPr lang="en-US" sz="1400" dirty="0" err="1"/>
              <a:t>Arroll</a:t>
            </a:r>
            <a:r>
              <a:rPr lang="en-US" sz="1400" dirty="0"/>
              <a:t> B, Goodyear-Smith F, et al. Screening for depression with a brief questionnaire in a primary care setting: validation of the </a:t>
            </a:r>
          </a:p>
          <a:p>
            <a:r>
              <a:rPr lang="en-US" sz="1400" dirty="0"/>
              <a:t>       two questions with help question (Malay version). Int J Psychiatry Med. 2011;41(2):143-154. </a:t>
            </a:r>
          </a:p>
          <a:p>
            <a:r>
              <a:rPr lang="en-US" sz="1400" dirty="0"/>
              <a:t>19. </a:t>
            </a:r>
            <a:r>
              <a:rPr lang="en-US" sz="1400" dirty="0" err="1"/>
              <a:t>Arroll</a:t>
            </a:r>
            <a:r>
              <a:rPr lang="en-US" sz="1400" dirty="0"/>
              <a:t> B, Goodyear-Smith F, </a:t>
            </a:r>
            <a:r>
              <a:rPr lang="en-US" sz="1400" dirty="0" err="1"/>
              <a:t>Kerse</a:t>
            </a:r>
            <a:r>
              <a:rPr lang="en-US" sz="1400" dirty="0"/>
              <a:t> N, et al. Effect of the addition of a "help" question to two screening questions on specificity for diagnosis of </a:t>
            </a:r>
          </a:p>
          <a:p>
            <a:r>
              <a:rPr lang="en-US" sz="1400" dirty="0"/>
              <a:t>       depression in general practice: diagnostic validity study. </a:t>
            </a:r>
            <a:r>
              <a:rPr lang="en-US" sz="1400" dirty="0" err="1"/>
              <a:t>Bmj</a:t>
            </a:r>
            <a:r>
              <a:rPr lang="en-US" sz="1400" dirty="0"/>
              <a:t>. 2005;331(7521):884.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12CD1B-3762-449E-8BD3-3B0A8BD83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60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Patients Health Questionnaire-2 (PHQ-2)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tempoh</a:t>
            </a:r>
            <a:r>
              <a:rPr lang="en-US" sz="2400" dirty="0"/>
              <a:t> 2 </a:t>
            </a:r>
            <a:r>
              <a:rPr lang="en-US" sz="2400" dirty="0" err="1"/>
              <a:t>minggu</a:t>
            </a:r>
            <a:r>
              <a:rPr lang="en-US" sz="2400" dirty="0"/>
              <a:t> yang </a:t>
            </a:r>
            <a:r>
              <a:rPr lang="en-US" sz="2400" dirty="0" err="1"/>
              <a:t>lepas</a:t>
            </a:r>
            <a:r>
              <a:rPr lang="en-US" sz="2400" dirty="0"/>
              <a:t>, </a:t>
            </a:r>
            <a:r>
              <a:rPr lang="en-US" sz="2400" dirty="0" err="1"/>
              <a:t>berapa</a:t>
            </a:r>
            <a:r>
              <a:rPr lang="en-US" sz="2400" dirty="0"/>
              <a:t> </a:t>
            </a:r>
            <a:r>
              <a:rPr lang="en-US" sz="2400" dirty="0" err="1"/>
              <a:t>kerapkali</a:t>
            </a:r>
            <a:r>
              <a:rPr lang="en-US" sz="2400" dirty="0"/>
              <a:t> </a:t>
            </a:r>
            <a:r>
              <a:rPr lang="en-US" sz="2400" dirty="0" err="1"/>
              <a:t>anda</a:t>
            </a:r>
            <a:r>
              <a:rPr lang="en-US" sz="2400" dirty="0"/>
              <a:t> </a:t>
            </a:r>
            <a:r>
              <a:rPr lang="en-US" sz="2400" dirty="0" err="1"/>
              <a:t>terganggu</a:t>
            </a:r>
            <a:r>
              <a:rPr lang="en-US" sz="2400" dirty="0"/>
              <a:t> oleh </a:t>
            </a:r>
            <a:r>
              <a:rPr lang="en-US" sz="2400" dirty="0" err="1"/>
              <a:t>masalah</a:t>
            </a:r>
            <a:r>
              <a:rPr lang="en-US" sz="2400" dirty="0"/>
              <a:t> </a:t>
            </a:r>
            <a:r>
              <a:rPr lang="en-US" sz="2400" dirty="0" err="1"/>
              <a:t>berikut</a:t>
            </a:r>
            <a:r>
              <a:rPr lang="en-US" sz="2400" dirty="0"/>
              <a:t>? </a:t>
            </a:r>
            <a:endParaRPr lang="en-GB" sz="2400" dirty="0"/>
          </a:p>
          <a:p>
            <a:pPr marL="0" indent="0">
              <a:buNone/>
            </a:pPr>
            <a:r>
              <a:rPr lang="en-US" sz="2400" i="1" dirty="0"/>
              <a:t>Over the last 2 weeks, how often have you been bothered by the following problems?</a:t>
            </a:r>
            <a:endParaRPr lang="en-GB" sz="2400" dirty="0"/>
          </a:p>
          <a:p>
            <a:pPr marL="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1400" dirty="0"/>
          </a:p>
          <a:p>
            <a:pPr marL="0" indent="0">
              <a:buNone/>
            </a:pPr>
            <a:endParaRPr lang="en-MY" sz="1400" dirty="0"/>
          </a:p>
          <a:p>
            <a:pPr marL="0" indent="0">
              <a:buNone/>
            </a:pPr>
            <a:endParaRPr lang="en-MY" sz="1400" dirty="0"/>
          </a:p>
          <a:p>
            <a:pPr marL="0" indent="0">
              <a:buNone/>
            </a:pPr>
            <a:endParaRPr lang="en-MY" sz="1400" dirty="0"/>
          </a:p>
          <a:p>
            <a:pPr marL="0" indent="0">
              <a:buNone/>
            </a:pPr>
            <a:endParaRPr lang="en-MY" sz="1400" dirty="0"/>
          </a:p>
          <a:p>
            <a:pPr marL="0" indent="0">
              <a:buNone/>
            </a:pPr>
            <a:endParaRPr lang="en-MY" sz="1400" dirty="0"/>
          </a:p>
          <a:p>
            <a:pPr marL="0" indent="0">
              <a:buNone/>
            </a:pPr>
            <a:r>
              <a:rPr lang="en-MY" sz="1400" dirty="0" err="1"/>
              <a:t>Mohd-Sidik</a:t>
            </a:r>
            <a:r>
              <a:rPr lang="en-MY" sz="1400" dirty="0"/>
              <a:t> S, </a:t>
            </a:r>
            <a:r>
              <a:rPr lang="en-MY" sz="1400" dirty="0" err="1"/>
              <a:t>Arroll</a:t>
            </a:r>
            <a:r>
              <a:rPr lang="en-MY" sz="1400" dirty="0"/>
              <a:t> B, Goodyear-Smith F, et al. Screening for depression with a brief questionnaire in a primary care setting: validation of the two questions with help question (Malay version). Int J Psychiatry Med. 2011;41(2):143-154 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079813"/>
              </p:ext>
            </p:extLst>
          </p:nvPr>
        </p:nvGraphicFramePr>
        <p:xfrm>
          <a:off x="1543886" y="3077439"/>
          <a:ext cx="8385417" cy="3293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5" imgW="5626100" imgH="2209800" progId="Word.Document.12">
                  <p:link updateAutomatic="1"/>
                </p:oleObj>
              </mc:Choice>
              <mc:Fallback>
                <p:oleObj name="Document" r:id="rId5" imgW="5626100" imgH="2209800" progId="Word.Document.12">
                  <p:link updateAutomatic="1"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43886" y="3077439"/>
                        <a:ext cx="8385417" cy="3293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E3E1C8-D948-493B-B146-32497D1D0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395D2-0D64-4B7A-BD8F-83ACD7B74A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7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1636</Words>
  <Application>Microsoft Office PowerPoint</Application>
  <PresentationFormat>Widescreen</PresentationFormat>
  <Paragraphs>255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Aharoni</vt:lpstr>
      <vt:lpstr>Arial</vt:lpstr>
      <vt:lpstr>Calibri</vt:lpstr>
      <vt:lpstr>Calibri Light</vt:lpstr>
      <vt:lpstr>Courier New</vt:lpstr>
      <vt:lpstr>Office Theme</vt:lpstr>
      <vt:lpstr>file:///\\localhost\Users\umavisvalingam\Desktop\CPG\Macintosh%20HD:Users:umavisvalingam:Downloads:Draft%20MDD2%2001072019%20(1).docx!OLE_LINK2</vt:lpstr>
      <vt:lpstr>PowerPoint Presentation</vt:lpstr>
      <vt:lpstr>                   Learning Objective </vt:lpstr>
      <vt:lpstr>            Prevalence of Depression</vt:lpstr>
      <vt:lpstr>                           Screening1</vt:lpstr>
      <vt:lpstr>                           Screening2</vt:lpstr>
      <vt:lpstr>           Common Screening Tools</vt:lpstr>
      <vt:lpstr>                 Whooley Questions1</vt:lpstr>
      <vt:lpstr>                 Whooley Questions2 </vt:lpstr>
      <vt:lpstr> Patients Health Questionnaire-2 (PHQ-2)</vt:lpstr>
      <vt:lpstr>                   Recommendation</vt:lpstr>
      <vt:lpstr>     Assessment</vt:lpstr>
      <vt:lpstr>    History Taking</vt:lpstr>
      <vt:lpstr>      Mental state examination</vt:lpstr>
      <vt:lpstr>                Physical examination </vt:lpstr>
      <vt:lpstr>    Diagnosis &amp; Assessment of Severity</vt:lpstr>
      <vt:lpstr>     DSM-51</vt:lpstr>
      <vt:lpstr>     DSM-52</vt:lpstr>
      <vt:lpstr>   Severity of Depression</vt:lpstr>
      <vt:lpstr>        Recommendation</vt:lpstr>
      <vt:lpstr>        Suicide Risk Assessment1 </vt:lpstr>
      <vt:lpstr>        Suicide Risk Assessment2 </vt:lpstr>
      <vt:lpstr>   Risk Factors for Suicide</vt:lpstr>
      <vt:lpstr>         Referral</vt:lpstr>
      <vt:lpstr>       Admission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27</cp:revision>
  <cp:lastPrinted>2020-09-17T01:14:26Z</cp:lastPrinted>
  <dcterms:created xsi:type="dcterms:W3CDTF">2020-01-29T07:45:45Z</dcterms:created>
  <dcterms:modified xsi:type="dcterms:W3CDTF">2020-09-17T01:14:40Z</dcterms:modified>
</cp:coreProperties>
</file>